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  <p:sldId id="39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6F"/>
    <a:srgbClr val="005861"/>
    <a:srgbClr val="00887C"/>
    <a:srgbClr val="009C84"/>
    <a:srgbClr val="00C7AC"/>
    <a:srgbClr val="009C85"/>
    <a:srgbClr val="C85B35"/>
    <a:srgbClr val="960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969" autoAdjust="0"/>
  </p:normalViewPr>
  <p:slideViewPr>
    <p:cSldViewPr snapToGrid="0" snapToObjects="1">
      <p:cViewPr varScale="1">
        <p:scale>
          <a:sx n="87" d="100"/>
          <a:sy n="87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347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610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127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545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564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607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55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640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339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83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050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26/02/2025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093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EC60FECC-E690-8F41-98F6-25C1057B0BE0}"/>
              </a:ext>
            </a:extLst>
          </p:cNvPr>
          <p:cNvSpPr txBox="1"/>
          <p:nvPr/>
        </p:nvSpPr>
        <p:spPr>
          <a:xfrm>
            <a:off x="2513582" y="3850254"/>
            <a:ext cx="4116833" cy="509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032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713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INDICADORES 2025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5A249AC-7D68-1AE0-9213-4D0B9C7EC3CE}"/>
              </a:ext>
            </a:extLst>
          </p:cNvPr>
          <p:cNvSpPr/>
          <p:nvPr/>
        </p:nvSpPr>
        <p:spPr>
          <a:xfrm>
            <a:off x="2659789" y="3184032"/>
            <a:ext cx="3824423" cy="165648"/>
          </a:xfrm>
          <a:prstGeom prst="rect">
            <a:avLst/>
          </a:prstGeom>
          <a:solidFill>
            <a:srgbClr val="006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74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9AB9B63-9F7B-693E-F5FB-9C48766A6174}"/>
              </a:ext>
            </a:extLst>
          </p:cNvPr>
          <p:cNvSpPr/>
          <p:nvPr/>
        </p:nvSpPr>
        <p:spPr>
          <a:xfrm>
            <a:off x="2659788" y="3428102"/>
            <a:ext cx="3824423" cy="165647"/>
          </a:xfrm>
          <a:prstGeom prst="rect">
            <a:avLst/>
          </a:prstGeom>
          <a:solidFill>
            <a:srgbClr val="009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29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74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03F2379-1827-C309-565C-4123133D9546}"/>
              </a:ext>
            </a:extLst>
          </p:cNvPr>
          <p:cNvSpPr txBox="1"/>
          <p:nvPr/>
        </p:nvSpPr>
        <p:spPr>
          <a:xfrm>
            <a:off x="0" y="1603035"/>
            <a:ext cx="92384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032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PUNTO. </a:t>
            </a:r>
            <a:r>
              <a:rPr lang="es-MX" sz="4000" b="1" dirty="0">
                <a:solidFill>
                  <a:srgbClr val="E7E6E6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7.4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032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PROGRAMA OPERATIVO ANUAL</a:t>
            </a:r>
          </a:p>
        </p:txBody>
      </p:sp>
    </p:spTree>
    <p:extLst>
      <p:ext uri="{BB962C8B-B14F-4D97-AF65-F5344CB8AC3E}">
        <p14:creationId xmlns:p14="http://schemas.microsoft.com/office/powerpoint/2010/main" val="249527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99385106-5F41-54EF-CA59-3E7D5AAC4C91}"/>
              </a:ext>
            </a:extLst>
          </p:cNvPr>
          <p:cNvSpPr txBox="1"/>
          <p:nvPr/>
        </p:nvSpPr>
        <p:spPr>
          <a:xfrm>
            <a:off x="4932219" y="38311"/>
            <a:ext cx="421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2025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4158600C-B1CC-B1F1-E321-123514A3F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41923"/>
              </p:ext>
            </p:extLst>
          </p:nvPr>
        </p:nvGraphicFramePr>
        <p:xfrm>
          <a:off x="235527" y="678873"/>
          <a:ext cx="8797637" cy="5698798"/>
        </p:xfrm>
        <a:graphic>
          <a:graphicData uri="http://schemas.openxmlformats.org/drawingml/2006/table">
            <a:tbl>
              <a:tblPr/>
              <a:tblGrid>
                <a:gridCol w="280744">
                  <a:extLst>
                    <a:ext uri="{9D8B030D-6E8A-4147-A177-3AD203B41FA5}">
                      <a16:colId xmlns:a16="http://schemas.microsoft.com/office/drawing/2014/main" val="1877738646"/>
                    </a:ext>
                  </a:extLst>
                </a:gridCol>
                <a:gridCol w="2444297">
                  <a:extLst>
                    <a:ext uri="{9D8B030D-6E8A-4147-A177-3AD203B41FA5}">
                      <a16:colId xmlns:a16="http://schemas.microsoft.com/office/drawing/2014/main" val="3251319472"/>
                    </a:ext>
                  </a:extLst>
                </a:gridCol>
                <a:gridCol w="906313">
                  <a:extLst>
                    <a:ext uri="{9D8B030D-6E8A-4147-A177-3AD203B41FA5}">
                      <a16:colId xmlns:a16="http://schemas.microsoft.com/office/drawing/2014/main" val="1813217068"/>
                    </a:ext>
                  </a:extLst>
                </a:gridCol>
                <a:gridCol w="671341">
                  <a:extLst>
                    <a:ext uri="{9D8B030D-6E8A-4147-A177-3AD203B41FA5}">
                      <a16:colId xmlns:a16="http://schemas.microsoft.com/office/drawing/2014/main" val="3504623350"/>
                    </a:ext>
                  </a:extLst>
                </a:gridCol>
                <a:gridCol w="732373">
                  <a:extLst>
                    <a:ext uri="{9D8B030D-6E8A-4147-A177-3AD203B41FA5}">
                      <a16:colId xmlns:a16="http://schemas.microsoft.com/office/drawing/2014/main" val="618491882"/>
                    </a:ext>
                  </a:extLst>
                </a:gridCol>
                <a:gridCol w="439424">
                  <a:extLst>
                    <a:ext uri="{9D8B030D-6E8A-4147-A177-3AD203B41FA5}">
                      <a16:colId xmlns:a16="http://schemas.microsoft.com/office/drawing/2014/main" val="1644443527"/>
                    </a:ext>
                  </a:extLst>
                </a:gridCol>
                <a:gridCol w="598105">
                  <a:extLst>
                    <a:ext uri="{9D8B030D-6E8A-4147-A177-3AD203B41FA5}">
                      <a16:colId xmlns:a16="http://schemas.microsoft.com/office/drawing/2014/main" val="4156980629"/>
                    </a:ext>
                  </a:extLst>
                </a:gridCol>
                <a:gridCol w="561486">
                  <a:extLst>
                    <a:ext uri="{9D8B030D-6E8A-4147-A177-3AD203B41FA5}">
                      <a16:colId xmlns:a16="http://schemas.microsoft.com/office/drawing/2014/main" val="1346862215"/>
                    </a:ext>
                  </a:extLst>
                </a:gridCol>
                <a:gridCol w="646931">
                  <a:extLst>
                    <a:ext uri="{9D8B030D-6E8A-4147-A177-3AD203B41FA5}">
                      <a16:colId xmlns:a16="http://schemas.microsoft.com/office/drawing/2014/main" val="1518414870"/>
                    </a:ext>
                  </a:extLst>
                </a:gridCol>
                <a:gridCol w="540125">
                  <a:extLst>
                    <a:ext uri="{9D8B030D-6E8A-4147-A177-3AD203B41FA5}">
                      <a16:colId xmlns:a16="http://schemas.microsoft.com/office/drawing/2014/main" val="1745024618"/>
                    </a:ext>
                  </a:extLst>
                </a:gridCol>
                <a:gridCol w="976498">
                  <a:extLst>
                    <a:ext uri="{9D8B030D-6E8A-4147-A177-3AD203B41FA5}">
                      <a16:colId xmlns:a16="http://schemas.microsoft.com/office/drawing/2014/main" val="1596522351"/>
                    </a:ext>
                  </a:extLst>
                </a:gridCol>
              </a:tblGrid>
              <a:tr h="2517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de Medida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cálculo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acumulado 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Anual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Programado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Responsable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58704"/>
                  </a:ext>
                </a:extLst>
              </a:tr>
              <a:tr h="39940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TRIM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TRIM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TRIM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TRIM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C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786456"/>
                  </a:ext>
                </a:extLst>
              </a:tr>
              <a:tr h="6746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 integrales actualizadas y adecuadas al perfil del personal docente, directivo, administrativo.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74186"/>
                  </a:ext>
                </a:extLst>
              </a:tr>
              <a:tr h="47510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de fomento a la igualdad de género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029420"/>
                  </a:ext>
                </a:extLst>
              </a:tr>
              <a:tr h="4141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y/o programas de servicio social comunitario.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VINCULACIÓN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188974"/>
                  </a:ext>
                </a:extLst>
              </a:tr>
              <a:tr h="4141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para la captación de aspirantes a nuevo ingreso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874176"/>
                  </a:ext>
                </a:extLst>
              </a:tr>
              <a:tr h="43762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enfocadas en la cultura para la paz, expresiones artísticas, prácticas deportivas y culturales.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03159"/>
                  </a:ext>
                </a:extLst>
              </a:tr>
              <a:tr h="87172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Alumnos, docentes y/o administrativos participando en programas de movilidad nacional y/o internacional.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ACADÉMICA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23483"/>
                  </a:ext>
                </a:extLst>
              </a:tr>
              <a:tr h="6638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de inclusión educativa, aspectos psicosociales y socioemocionales.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Absoluta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RECTORÍA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820202"/>
                  </a:ext>
                </a:extLst>
              </a:tr>
              <a:tr h="10963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Apoyos, becas y estímulos otorgados y/o gestionados para la profesionalización de alumnos, docentes y/o administrativos.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Apoyos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Absoluto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027" marR="6027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ADMINISTRACIÓN Y FINANZAS</a:t>
                      </a:r>
                    </a:p>
                  </a:txBody>
                  <a:tcPr marL="6027" marR="6027" marT="602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27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26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43923</TotalTime>
  <Words>222</Words>
  <Application>Microsoft Office PowerPoint</Application>
  <PresentationFormat>Presentación en pantalla (4:3)</PresentationFormat>
  <Paragraphs>101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Joel Gil</dc:creator>
  <cp:lastModifiedBy>Luz Marina Vega García</cp:lastModifiedBy>
  <cp:revision>281</cp:revision>
  <cp:lastPrinted>2024-08-16T18:51:58Z</cp:lastPrinted>
  <dcterms:created xsi:type="dcterms:W3CDTF">2022-01-31T20:03:20Z</dcterms:created>
  <dcterms:modified xsi:type="dcterms:W3CDTF">2025-02-26T21:34:55Z</dcterms:modified>
</cp:coreProperties>
</file>